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6" r:id="rId5"/>
    <p:sldId id="273" r:id="rId6"/>
    <p:sldId id="259" r:id="rId7"/>
    <p:sldId id="270" r:id="rId8"/>
    <p:sldId id="262" r:id="rId9"/>
    <p:sldId id="263" r:id="rId10"/>
    <p:sldId id="260" r:id="rId11"/>
    <p:sldId id="261" r:id="rId12"/>
    <p:sldId id="264" r:id="rId13"/>
    <p:sldId id="265" r:id="rId14"/>
    <p:sldId id="274" r:id="rId15"/>
    <p:sldId id="266" r:id="rId16"/>
    <p:sldId id="267" r:id="rId17"/>
    <p:sldId id="275" r:id="rId18"/>
    <p:sldId id="272" r:id="rId19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ke Seuß" initials="US" lastIdx="1" clrIdx="0">
    <p:extLst>
      <p:ext uri="{19B8F6BF-5375-455C-9EA6-DF929625EA0E}">
        <p15:presenceInfo xmlns:p15="http://schemas.microsoft.com/office/powerpoint/2012/main" userId="S-1-5-21-3028280903-531966875-1194223667-3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5T18:05:12.144" idx="1">
    <p:pos x="10" y="10"/>
    <p:text>GU +, LZ und LZ/Diff/Fö. binden 12 LWStd. extra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0D3C-631B-408A-B497-3D135AC15B7A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0F0F-241D-4775-AD4E-5E67313D38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70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83AD-7370-4618-A265-29B67C50913D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D2DF0-79BE-4B19-A031-14C581708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0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8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56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0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72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19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74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3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34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4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1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11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1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9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0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90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09.02.2022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44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/>
              <a:t>09.02.2022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2584E-816C-4B8B-8FFD-9712DBC822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13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Gebundener Ganztag an der Josef-Dosch-Grundschule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</a:t>
            </a:fld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E04AF7B-B830-59AB-AF9B-ACD6CA921FAD}"/>
              </a:ext>
            </a:extLst>
          </p:cNvPr>
          <p:cNvSpPr txBox="1">
            <a:spLocks/>
          </p:cNvSpPr>
          <p:nvPr/>
        </p:nvSpPr>
        <p:spPr>
          <a:xfrm>
            <a:off x="2692398" y="3842599"/>
            <a:ext cx="6815669" cy="7391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000" dirty="0"/>
              <a:t>Schuljahr 2026/27</a:t>
            </a:r>
          </a:p>
        </p:txBody>
      </p:sp>
    </p:spTree>
    <p:extLst>
      <p:ext uri="{BB962C8B-B14F-4D97-AF65-F5344CB8AC3E}">
        <p14:creationId xmlns:p14="http://schemas.microsoft.com/office/powerpoint/2010/main" val="285401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99717"/>
            <a:ext cx="9601196" cy="1303867"/>
          </a:xfrm>
        </p:spPr>
        <p:txBody>
          <a:bodyPr/>
          <a:lstStyle/>
          <a:p>
            <a:r>
              <a:rPr lang="de-DE" dirty="0"/>
              <a:t>Unser Personal im Ganztag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3" y="2813299"/>
            <a:ext cx="9431212" cy="2649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pro Klasse 12 zusätzliche Lehrerstunden, teils für Klassenlehrkraft, teils für eine weitere Lehrkraft („Tandem“)</a:t>
            </a:r>
          </a:p>
          <a:p>
            <a:pPr marL="285750" indent="-285750" algn="just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Mittagessen/Mittagsbetreuung durch externes Personal (Johanniter) 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Kooperationspartner: z.B. Musikschule Gauting, Schule der Phantasie 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Einsatz der Lehrkräfte und externer Kräfte für</a:t>
            </a:r>
          </a:p>
          <a:p>
            <a:pPr marL="68580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altLang="de-DE" sz="2000" b="1" dirty="0"/>
              <a:t>Differenzierung und Doppelbesetzung, besonders am Nachmittag </a:t>
            </a:r>
          </a:p>
          <a:p>
            <a:pPr marL="68580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altLang="de-DE" sz="2000" b="1" dirty="0"/>
              <a:t>ggf. erweitertes Angebot im sportlichen und musischen Bereich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18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Finanzierung des Ganztags</a:t>
            </a:r>
          </a:p>
        </p:txBody>
      </p:sp>
      <p:sp>
        <p:nvSpPr>
          <p:cNvPr id="5" name="Rechteck 4"/>
          <p:cNvSpPr/>
          <p:nvPr/>
        </p:nvSpPr>
        <p:spPr>
          <a:xfrm>
            <a:off x="1295402" y="2556722"/>
            <a:ext cx="9718038" cy="3142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   Regierung von Oberbayern stellt Budget für Verträge mit Kooperationspartnern</a:t>
            </a:r>
          </a:p>
          <a:p>
            <a:pPr algn="just">
              <a:lnSpc>
                <a:spcPct val="90000"/>
              </a:lnSpc>
            </a:pPr>
            <a:endParaRPr lang="de-DE" altLang="de-DE" sz="2000" b="1" dirty="0"/>
          </a:p>
          <a:p>
            <a:pPr algn="just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   Verwendung der Mittel im Ganztagsbetrieb der Josef-Dosch-Grundschule für</a:t>
            </a:r>
          </a:p>
          <a:p>
            <a:pPr marL="742950" lvl="1" indent="-28575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altLang="de-DE" sz="2000" b="1" dirty="0"/>
              <a:t>	Mittagsbetreuung </a:t>
            </a:r>
          </a:p>
          <a:p>
            <a:pPr marL="742950" lvl="1" indent="-28575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de-DE" altLang="de-DE" sz="2000" b="1" dirty="0"/>
              <a:t>   </a:t>
            </a:r>
            <a:r>
              <a:rPr lang="de-DE" altLang="de-DE" sz="2000" b="1" dirty="0" err="1"/>
              <a:t>Jgst</a:t>
            </a:r>
            <a:r>
              <a:rPr lang="de-DE" altLang="de-DE" sz="2000" b="1" dirty="0"/>
              <a:t>. 1/2: Projekte am Nachmittag (Mischfinanzierung ROB/Gemeinde)</a:t>
            </a:r>
          </a:p>
          <a:p>
            <a:pPr lvl="1" algn="just">
              <a:lnSpc>
                <a:spcPct val="90000"/>
              </a:lnSpc>
            </a:pPr>
            <a:endParaRPr lang="de-DE" altLang="de-DE" sz="2000" b="1" dirty="0"/>
          </a:p>
          <a:p>
            <a:pPr algn="just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    Projekte auch für die </a:t>
            </a:r>
            <a:r>
              <a:rPr lang="de-DE" altLang="de-DE" sz="2000" b="1" dirty="0" err="1"/>
              <a:t>Jgst</a:t>
            </a:r>
            <a:r>
              <a:rPr lang="de-DE" altLang="de-DE" sz="2000" b="1" dirty="0"/>
              <a:t>. 3/4 in geringerem Umfang (mehr Pflichtunterricht)</a:t>
            </a:r>
          </a:p>
          <a:p>
            <a:pPr algn="just">
              <a:lnSpc>
                <a:spcPct val="90000"/>
              </a:lnSpc>
            </a:pPr>
            <a:endParaRPr lang="de-DE" altLang="de-DE" sz="2000" b="1" dirty="0"/>
          </a:p>
          <a:p>
            <a:pPr marL="285750" indent="-285750" algn="just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 Eltern zahlen </a:t>
            </a:r>
            <a:r>
              <a:rPr lang="de-DE" altLang="de-DE" sz="2000" b="1" i="1" dirty="0"/>
              <a:t>verpflichtendes</a:t>
            </a:r>
            <a:r>
              <a:rPr lang="de-DE" altLang="de-DE" sz="2000" b="1" dirty="0"/>
              <a:t> Mittagessen (derzeit knapp 5 € pro Mahlzeit) </a:t>
            </a:r>
          </a:p>
          <a:p>
            <a:pPr algn="just">
              <a:lnSpc>
                <a:spcPct val="90000"/>
              </a:lnSpc>
            </a:pPr>
            <a:r>
              <a:rPr lang="de-DE" altLang="de-DE" sz="2000" b="1" dirty="0"/>
              <a:t>      Caterer:  </a:t>
            </a:r>
            <a:r>
              <a:rPr lang="de-DE" altLang="de-DE" sz="2000" b="1" dirty="0" err="1"/>
              <a:t>vorauss</a:t>
            </a:r>
            <a:r>
              <a:rPr lang="de-DE" altLang="de-DE" sz="2000" b="1" dirty="0"/>
              <a:t>. AP Mittagstisch</a:t>
            </a:r>
          </a:p>
          <a:p>
            <a:pPr algn="just">
              <a:lnSpc>
                <a:spcPct val="90000"/>
              </a:lnSpc>
            </a:pPr>
            <a:endParaRPr lang="de-DE" alt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73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Ganztag für mein Kind?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594607"/>
            <a:ext cx="97201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dirty="0"/>
              <a:t>Mein Kind …</a:t>
            </a:r>
          </a:p>
          <a:p>
            <a:endParaRPr lang="de-DE" altLang="de-DE" b="1" dirty="0"/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de-DE" altLang="de-DE" b="1" dirty="0"/>
              <a:t>… ist ausdauernd und selbstständig beim Erledigen von Aufgaben (günstig z.B. für die Wochenplanarbeit) und bei alltäglichen Tätigkeiten (günstig z.B. beim Umziehen für die </a:t>
            </a:r>
            <a:r>
              <a:rPr lang="de-DE" altLang="de-DE" b="1" dirty="0" err="1"/>
              <a:t>Draußenpausen</a:t>
            </a:r>
            <a:r>
              <a:rPr lang="de-DE" altLang="de-DE" b="1" dirty="0"/>
              <a:t>).</a:t>
            </a:r>
          </a:p>
          <a:p>
            <a:endParaRPr lang="de-DE" altLang="de-DE" b="1" dirty="0"/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de-DE" altLang="de-DE" b="1" dirty="0"/>
              <a:t>… ist gerne den ganzen Tag mit anderen Kindern zusammen und integriert sich gut in eine Gruppe.</a:t>
            </a:r>
          </a:p>
          <a:p>
            <a:endParaRPr lang="de-DE" altLang="de-DE" b="1" dirty="0"/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de-DE" altLang="de-DE" b="1" dirty="0"/>
              <a:t>… kann sich gut auf wechselnde Bezugspersonen einstellen (z.B. mehrere Lehrkräfte, Fach-</a:t>
            </a:r>
            <a:r>
              <a:rPr lang="de-DE" altLang="de-DE" b="1" dirty="0" err="1"/>
              <a:t>lehrerinnen</a:t>
            </a:r>
            <a:r>
              <a:rPr lang="de-DE" altLang="de-DE" b="1" dirty="0"/>
              <a:t>, Betreuerinnen, Projektleiter)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26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Ganztag für mein Kind?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687596"/>
            <a:ext cx="9515028" cy="266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de-DE" sz="2000" b="1" dirty="0"/>
              <a:t>Ganztag ist </a:t>
            </a:r>
            <a:r>
              <a:rPr lang="de-DE" altLang="de-DE" sz="2000" b="1" u="sng" dirty="0"/>
              <a:t>weniger geeignet</a:t>
            </a:r>
            <a:r>
              <a:rPr lang="de-DE" altLang="de-DE" sz="2000" b="1" dirty="0"/>
              <a:t> für Kinder,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die stärker auf eine Bezugsperson fixiert sind,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bei denen sich bereits im Kindergarten Schwierigkeiten im sozial-emotionalen Bereich zeigen (z.B. niedrige Frustrationstoleranz, Empfindlichkeit, Aggressionen) und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die gerne ein „Nest“ haben und viel Zeit für sich brauchen.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410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Passt GGT zu unserer Familie?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564154"/>
            <a:ext cx="9515028" cy="3123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de-DE" sz="2000" b="1" dirty="0"/>
              <a:t>Ganztag ist </a:t>
            </a:r>
            <a:r>
              <a:rPr lang="de-DE" altLang="de-DE" sz="2000" b="1" u="sng" dirty="0"/>
              <a:t>weniger geeignet</a:t>
            </a:r>
            <a:r>
              <a:rPr lang="de-DE" altLang="de-DE" sz="2000" b="1" dirty="0"/>
              <a:t> für Eltern bzw. Familien,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die nachmittags zeitliche Flexibilität benötigen (z.B. Arztbesuche, Therapien erst nach 16 Uhr),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die ihr Kind bei den Hausaufgaben und beim Lernen eng begleiten möchten,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altLang="de-DE" sz="2000" b="1" dirty="0"/>
              <a:t>die Wert legen auf private Freizeitaktivitäten des Kindes (z.B. Fußball, Instrument).</a:t>
            </a:r>
          </a:p>
          <a:p>
            <a:pPr algn="just">
              <a:lnSpc>
                <a:spcPct val="150000"/>
              </a:lnSpc>
            </a:pPr>
            <a:r>
              <a:rPr lang="de-DE" altLang="de-DE" sz="2000" b="1" dirty="0">
                <a:solidFill>
                  <a:srgbClr val="FF0000"/>
                </a:solidFill>
              </a:rPr>
              <a:t>GGT ist ein </a:t>
            </a:r>
            <a:r>
              <a:rPr lang="de-DE" altLang="de-DE" sz="2000" b="1" u="sng" dirty="0">
                <a:solidFill>
                  <a:srgbClr val="FF0000"/>
                </a:solidFill>
              </a:rPr>
              <a:t>Pflichtangebot</a:t>
            </a:r>
            <a:r>
              <a:rPr lang="de-DE" altLang="de-DE" sz="2000" b="1" dirty="0">
                <a:solidFill>
                  <a:srgbClr val="FF0000"/>
                </a:solidFill>
              </a:rPr>
              <a:t> </a:t>
            </a:r>
            <a:r>
              <a:rPr lang="de-DE" alt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2000" b="1" dirty="0">
                <a:solidFill>
                  <a:srgbClr val="FF0000"/>
                </a:solidFill>
              </a:rPr>
              <a:t> höhere Verbindlichkeit als andere </a:t>
            </a:r>
            <a:r>
              <a:rPr lang="de-DE" altLang="de-DE" sz="2000" b="1" dirty="0" err="1">
                <a:solidFill>
                  <a:srgbClr val="FF0000"/>
                </a:solidFill>
              </a:rPr>
              <a:t>Betreuungseinrich-tungen</a:t>
            </a:r>
            <a:r>
              <a:rPr lang="de-DE" altLang="de-DE" sz="2000" b="1" dirty="0">
                <a:solidFill>
                  <a:srgbClr val="FF0000"/>
                </a:solidFill>
              </a:rPr>
              <a:t> </a:t>
            </a:r>
            <a:r>
              <a:rPr lang="de-DE" alt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2000" b="1" dirty="0">
                <a:solidFill>
                  <a:srgbClr val="FF0000"/>
                </a:solidFill>
              </a:rPr>
              <a:t>Unterrichtsbefreiungen nachrangig </a:t>
            </a:r>
            <a:r>
              <a:rPr lang="de-DE" altLang="de-DE" sz="2000" b="1" dirty="0" err="1">
                <a:solidFill>
                  <a:srgbClr val="FF0000"/>
                </a:solidFill>
              </a:rPr>
              <a:t>ggü</a:t>
            </a:r>
            <a:r>
              <a:rPr lang="de-DE" altLang="de-DE" sz="2000" b="1" dirty="0">
                <a:solidFill>
                  <a:srgbClr val="FF0000"/>
                </a:solidFill>
              </a:rPr>
              <a:t>. Unterrichtspflicht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828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melde ich mein Kind an?</a:t>
            </a:r>
          </a:p>
        </p:txBody>
      </p:sp>
      <p:sp>
        <p:nvSpPr>
          <p:cNvPr id="4" name="Rechteck 3"/>
          <p:cNvSpPr/>
          <p:nvPr/>
        </p:nvSpPr>
        <p:spPr>
          <a:xfrm>
            <a:off x="1295402" y="2705769"/>
            <a:ext cx="96011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Schuleinschreibung: Aufnahmeantrag mit Antragsbegründung </a:t>
            </a:r>
          </a:p>
          <a:p>
            <a:pPr>
              <a:defRPr/>
            </a:pPr>
            <a:endParaRPr lang="de-DE" sz="2000" b="1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Anmeldung ggf. auch für Familien, die zu einem anderen Sprengel gehören, wenn es dort kein Ganztagsangebot gibt (Vorrang der Sprengelkinder)</a:t>
            </a:r>
          </a:p>
          <a:p>
            <a:pPr>
              <a:defRPr/>
            </a:pPr>
            <a:endParaRPr lang="de-DE" sz="2000" b="1" dirty="0"/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Schulleitung entscheidet über Aufnahme nach folgenden Auswahlkriterien: Berufstätigkeit der Eltern, Vorrang von Sprengelkindern, Eignung (falls vorab bereits absehbar)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de-DE" sz="2000" b="1" dirty="0"/>
          </a:p>
          <a:p>
            <a:pPr>
              <a:defRPr/>
            </a:pPr>
            <a:endParaRPr lang="de-DE" sz="20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57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melde ich mein Kind an?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705769"/>
            <a:ext cx="96011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wichtig: </a:t>
            </a:r>
            <a:r>
              <a:rPr lang="de-DE" sz="2000" b="1" u="sng" dirty="0"/>
              <a:t>alle</a:t>
            </a:r>
            <a:r>
              <a:rPr lang="de-DE" sz="2000" b="1" dirty="0"/>
              <a:t> denkbaren Betreuungseinrichtungen mit Priorisierung angeben</a:t>
            </a:r>
          </a:p>
          <a:p>
            <a:pPr algn="just">
              <a:defRPr/>
            </a:pPr>
            <a:endParaRPr lang="de-DE" sz="2000" b="1" dirty="0"/>
          </a:p>
          <a:p>
            <a:pPr marL="285750" indent="-285750" algn="just"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Zu- oder Absagen spätestens Ende März</a:t>
            </a:r>
          </a:p>
          <a:p>
            <a:pPr algn="just">
              <a:defRPr/>
            </a:pPr>
            <a:endParaRPr lang="de-DE" sz="2000" b="1" dirty="0"/>
          </a:p>
          <a:p>
            <a:pPr marL="285750" indent="-285750" algn="just"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bei Absage: Verbleib auf Warteliste, falls gewünscht (ggf. noch Nachrückmöglich-</a:t>
            </a:r>
            <a:r>
              <a:rPr lang="de-DE" sz="2000" b="1" dirty="0" err="1"/>
              <a:t>keiten</a:t>
            </a:r>
            <a:r>
              <a:rPr lang="de-DE" sz="2000" b="1" dirty="0"/>
              <a:t>)</a:t>
            </a:r>
          </a:p>
          <a:p>
            <a:pPr algn="just">
              <a:defRPr/>
            </a:pPr>
            <a:endParaRPr lang="de-DE" sz="2000" b="1" dirty="0"/>
          </a:p>
          <a:p>
            <a:pPr marL="285750" indent="-285750" algn="just"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Wechsel in Halbtagsklasse </a:t>
            </a:r>
            <a:r>
              <a:rPr lang="de-DE" sz="2000" b="1" u="sng" dirty="0"/>
              <a:t>nur mit triftiger Begründung und nur zum Schuljahres-wechsel</a:t>
            </a:r>
            <a:r>
              <a:rPr lang="de-DE" sz="2000" b="1" dirty="0"/>
              <a:t> mit formlosem Antrag möglich (nicht möglich, wenn Halbtagsklassen überfüllt sind)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22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82E23-70FC-44F5-977D-D43352AA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3241D-468E-4D08-B701-AB5C521E9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b="1" dirty="0"/>
              <a:t>Bitte stellen Sie gerne Fragen.</a:t>
            </a:r>
          </a:p>
          <a:p>
            <a:pPr>
              <a:buFontTx/>
              <a:buChar char="-"/>
            </a:pPr>
            <a:endParaRPr lang="de-DE" b="1" dirty="0"/>
          </a:p>
          <a:p>
            <a:pPr>
              <a:buFontTx/>
              <a:buChar char="-"/>
            </a:pPr>
            <a:r>
              <a:rPr lang="de-DE" b="1" dirty="0"/>
              <a:t>Auch bei der Schulanmeldung können Fragen, die sich bis dahin noch  ergeben, durch die Schulleitung beantwortet werden.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34764A-E83F-4E3F-8DE5-E1DDDF72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28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DFF924-D3D9-3842-459B-BB5F7158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18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6E5B9D-08BD-B978-B142-3B08D5884E7C}"/>
              </a:ext>
            </a:extLst>
          </p:cNvPr>
          <p:cNvSpPr txBox="1"/>
          <p:nvPr/>
        </p:nvSpPr>
        <p:spPr>
          <a:xfrm>
            <a:off x="2132985" y="2437478"/>
            <a:ext cx="7686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4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52979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altLang="de-DE" sz="2800" b="1" dirty="0"/>
              <a:t>Grundlagen</a:t>
            </a:r>
          </a:p>
          <a:p>
            <a:pPr marL="0" indent="0">
              <a:buNone/>
            </a:pPr>
            <a:r>
              <a:rPr lang="de-DE" altLang="de-DE" sz="2800" b="1" dirty="0"/>
              <a:t>Wochenüberblick</a:t>
            </a:r>
          </a:p>
          <a:p>
            <a:pPr marL="0" indent="0">
              <a:buNone/>
            </a:pPr>
            <a:r>
              <a:rPr lang="de-DE" altLang="de-DE" sz="2800" b="1" dirty="0"/>
              <a:t>Stundenplan</a:t>
            </a:r>
          </a:p>
          <a:p>
            <a:pPr marL="0" indent="0">
              <a:buNone/>
            </a:pPr>
            <a:r>
              <a:rPr lang="de-DE" altLang="de-DE" sz="2800" b="1" dirty="0"/>
              <a:t>Unterricht</a:t>
            </a:r>
          </a:p>
          <a:p>
            <a:pPr marL="0" indent="0">
              <a:buNone/>
            </a:pPr>
            <a:r>
              <a:rPr lang="de-DE" altLang="de-DE" sz="2800" b="1" dirty="0"/>
              <a:t>Personal</a:t>
            </a:r>
          </a:p>
          <a:p>
            <a:pPr marL="0" indent="0">
              <a:buNone/>
            </a:pPr>
            <a:r>
              <a:rPr lang="de-DE" altLang="de-DE" sz="2800" b="1" dirty="0"/>
              <a:t>Finanzierung</a:t>
            </a:r>
          </a:p>
          <a:p>
            <a:pPr marL="0" indent="0">
              <a:buNone/>
            </a:pPr>
            <a:r>
              <a:rPr lang="de-DE" altLang="de-DE" sz="2800" b="1" dirty="0"/>
              <a:t>Voraussetzung für den Ganztag</a:t>
            </a:r>
          </a:p>
          <a:p>
            <a:pPr marL="0" indent="0">
              <a:buNone/>
            </a:pPr>
            <a:r>
              <a:rPr lang="de-DE" altLang="de-DE" sz="2800" b="1" dirty="0"/>
              <a:t>Pädagogische Gestaltung des Schulalltags</a:t>
            </a:r>
          </a:p>
          <a:p>
            <a:pPr marL="0" indent="0">
              <a:buNone/>
            </a:pPr>
            <a:r>
              <a:rPr lang="de-DE" altLang="de-DE" sz="2800" b="1" dirty="0"/>
              <a:t>Anmeldung</a:t>
            </a:r>
          </a:p>
          <a:p>
            <a:endParaRPr lang="de-DE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2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1179761"/>
            <a:ext cx="9601196" cy="870731"/>
          </a:xfrm>
        </p:spPr>
        <p:txBody>
          <a:bodyPr>
            <a:normAutofit/>
          </a:bodyPr>
          <a:lstStyle/>
          <a:p>
            <a:r>
              <a:rPr lang="de-DE" dirty="0"/>
              <a:t>Eckdaten - Schulzeit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2" y="2459794"/>
            <a:ext cx="10038346" cy="332271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1800" b="1" dirty="0"/>
              <a:t>Rechtsanspruchserfüllung auf Ganztagsbetreuung ab dem Schuljahr 2026/27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1800" b="1" dirty="0"/>
              <a:t>Unterrichts-, Lern- und Freizeit im GGT: 8 Std. täglich von 8 – 16 Uhr 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1800" b="1" dirty="0" err="1"/>
              <a:t>Jgst</a:t>
            </a:r>
            <a:r>
              <a:rPr lang="de-DE" altLang="de-DE" sz="1800" b="1" dirty="0"/>
              <a:t>. 1/2: 		24 </a:t>
            </a:r>
            <a:r>
              <a:rPr lang="de-DE" altLang="de-DE" sz="1800" b="1" u="sng" dirty="0"/>
              <a:t>Unterrichts</a:t>
            </a:r>
            <a:r>
              <a:rPr lang="de-DE" altLang="de-DE" sz="1800" b="1" dirty="0"/>
              <a:t>stunden (UE) pro Woche á 45 Minuten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1800" b="1" dirty="0" err="1">
                <a:sym typeface="Wingdings" panose="05000000000000000000" pitchFamily="2" charset="2"/>
              </a:rPr>
              <a:t>Jgst</a:t>
            </a:r>
            <a:r>
              <a:rPr lang="de-DE" altLang="de-DE" sz="1800" b="1" dirty="0">
                <a:sym typeface="Wingdings" panose="05000000000000000000" pitchFamily="2" charset="2"/>
              </a:rPr>
              <a:t>. 3/4: 		28 </a:t>
            </a:r>
            <a:r>
              <a:rPr lang="de-DE" altLang="de-DE" sz="1800" b="1" u="sng" dirty="0">
                <a:sym typeface="Wingdings" panose="05000000000000000000" pitchFamily="2" charset="2"/>
              </a:rPr>
              <a:t>Unterrichts</a:t>
            </a:r>
            <a:r>
              <a:rPr lang="de-DE" altLang="de-DE" sz="1800" b="1" dirty="0">
                <a:sym typeface="Wingdings" panose="05000000000000000000" pitchFamily="2" charset="2"/>
              </a:rPr>
              <a:t>stunden (UE) pro Woche á 45 Minuten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1800" b="1" dirty="0">
                <a:sym typeface="Wingdings" panose="05000000000000000000" pitchFamily="2" charset="2"/>
              </a:rPr>
              <a:t>z.B. Montag bis Donnerstag</a:t>
            </a:r>
            <a:r>
              <a:rPr lang="de-DE" altLang="de-DE" sz="1800" b="1" dirty="0"/>
              <a:t> 5 – 6  UE, Freitag 4 – 5 UE je nach </a:t>
            </a:r>
            <a:r>
              <a:rPr lang="de-DE" altLang="de-DE" sz="1800" b="1" dirty="0" err="1"/>
              <a:t>Jgst</a:t>
            </a:r>
            <a:r>
              <a:rPr lang="de-DE" altLang="de-DE" sz="1800" b="1" dirty="0"/>
              <a:t>. 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1800" b="1" dirty="0"/>
              <a:t>tgl. 3 – 4 </a:t>
            </a:r>
            <a:r>
              <a:rPr lang="de-DE" altLang="de-DE" sz="1800" b="1" u="sng" dirty="0"/>
              <a:t>Zeit</a:t>
            </a:r>
            <a:r>
              <a:rPr lang="de-DE" altLang="de-DE" sz="1800" b="1" dirty="0"/>
              <a:t>stunden (á 60 Min.) für Freizeit, Lernen, Projektarbeit</a:t>
            </a:r>
            <a:r>
              <a:rPr lang="de-DE" altLang="de-DE" sz="1800" dirty="0"/>
              <a:t> 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1800" b="1" dirty="0" err="1"/>
              <a:t>zusätzl</a:t>
            </a:r>
            <a:r>
              <a:rPr lang="de-DE" altLang="de-DE" sz="1800" b="1" dirty="0"/>
              <a:t>. Lehrerstunden zur Durchführung von Lern-, Förder-, Differenzierungs-angeboten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06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1179761"/>
            <a:ext cx="9601196" cy="870731"/>
          </a:xfrm>
        </p:spPr>
        <p:txBody>
          <a:bodyPr>
            <a:normAutofit/>
          </a:bodyPr>
          <a:lstStyle/>
          <a:p>
            <a:r>
              <a:rPr lang="de-DE" dirty="0"/>
              <a:t>Eckdaten - Ferienzeiten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2" y="2493881"/>
            <a:ext cx="10038346" cy="332271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b="1" dirty="0"/>
              <a:t>Schulen stellen keine Ferienbetreuung/Ferienangebote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b="1" dirty="0"/>
              <a:t>Ferienbetreuung wird über den Träger der öffentlichen Jugendhilfe angeboten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b="1" dirty="0"/>
              <a:t>Angebote gelten auch dann als erfüllt, wenn sie nicht im eigenen Ort verfügbar sind 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b="1" dirty="0"/>
              <a:t>Fahrten zur Ferienbetreuung gemeinde-/landkreisübergreifend möglich 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b="1" dirty="0"/>
              <a:t>Fahrten bis 20 km zum Angebot werden für zumutbar gehalten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b="1" dirty="0">
                <a:solidFill>
                  <a:srgbClr val="FF0000"/>
                </a:solidFill>
              </a:rPr>
              <a:t>Betreuungsbedarf während der Ferien bis spätestens 30.04.2026 bekanntgeben 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b="1" dirty="0"/>
              <a:t>keine Angabe des Betreuungsbedarfs </a:t>
            </a:r>
            <a:r>
              <a:rPr lang="de-DE" sz="2000" b="1" dirty="0">
                <a:sym typeface="Wingdings" panose="05000000000000000000" pitchFamily="2" charset="2"/>
              </a:rPr>
              <a:t> Recht auf Betreuung verwirkt</a:t>
            </a:r>
            <a:endParaRPr lang="de-DE" sz="2000" b="1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63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1179761"/>
            <a:ext cx="9601196" cy="870731"/>
          </a:xfrm>
        </p:spPr>
        <p:txBody>
          <a:bodyPr>
            <a:normAutofit/>
          </a:bodyPr>
          <a:lstStyle/>
          <a:p>
            <a:r>
              <a:rPr lang="de-DE" dirty="0"/>
              <a:t>Die Woche im Ganztag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2" y="2582113"/>
            <a:ext cx="9601196" cy="30319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24 Unterrichtsstunden á 45 Minuten rhythmisiert in </a:t>
            </a:r>
            <a:r>
              <a:rPr lang="de-DE" altLang="de-DE" sz="2000" b="1" dirty="0" err="1"/>
              <a:t>Jgst</a:t>
            </a:r>
            <a:r>
              <a:rPr lang="de-DE" altLang="de-DE" sz="2000" b="1" dirty="0"/>
              <a:t>. 1 </a:t>
            </a:r>
            <a:r>
              <a:rPr lang="de-DE" altLang="de-DE" sz="2000" b="1" dirty="0">
                <a:sym typeface="Wingdings" panose="05000000000000000000" pitchFamily="2" charset="2"/>
              </a:rPr>
              <a:t></a:t>
            </a:r>
            <a:r>
              <a:rPr lang="de-DE" altLang="de-DE" sz="2000" b="1" dirty="0"/>
              <a:t> 4 x 5 UE und 1 x 4 UE</a:t>
            </a:r>
          </a:p>
          <a:p>
            <a:pPr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Montag - Freitag: 8.00 – 16.00 Uhr </a:t>
            </a:r>
          </a:p>
          <a:p>
            <a:pPr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Unterricht und weitere schulische Angebote am Vor- </a:t>
            </a:r>
            <a:r>
              <a:rPr lang="de-DE" altLang="de-DE" sz="2000" b="1" u="sng" dirty="0"/>
              <a:t>und</a:t>
            </a:r>
            <a:r>
              <a:rPr lang="de-DE" altLang="de-DE" sz="2000" b="1" dirty="0"/>
              <a:t> Nachmittag	</a:t>
            </a:r>
          </a:p>
          <a:p>
            <a:pPr algn="just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Mittagspause z.B. von 12.15 – 14.30 Uhr mit Mittagessen, Draußenspielzeit, Angebote der Betreuerinnen (Bewegung, Lesen, Basteln, Brettspiele…)</a:t>
            </a:r>
          </a:p>
          <a:p>
            <a:pPr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2000" b="1" dirty="0"/>
              <a:t>Freitag</a:t>
            </a:r>
            <a:r>
              <a:rPr lang="de-DE" altLang="de-DE" sz="2000" b="1" dirty="0">
                <a:sym typeface="Wingdings" panose="05000000000000000000" pitchFamily="2" charset="2"/>
              </a:rPr>
              <a:t>: vormittags Unterricht, nachmittags (nicht verpflichtendes) Freizeitangebot</a:t>
            </a:r>
          </a:p>
          <a:p>
            <a:pPr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b="1" dirty="0">
                <a:sym typeface="Wingdings" panose="05000000000000000000" pitchFamily="2" charset="2"/>
              </a:rPr>
              <a:t>Buskinder werden am Freitagnachmittag </a:t>
            </a:r>
            <a:r>
              <a:rPr lang="de-DE" sz="2000" b="1" i="1" dirty="0">
                <a:sym typeface="Wingdings" panose="05000000000000000000" pitchFamily="2" charset="2"/>
              </a:rPr>
              <a:t>nur </a:t>
            </a:r>
            <a:r>
              <a:rPr lang="de-DE" sz="2000" b="1" dirty="0">
                <a:sym typeface="Wingdings" panose="05000000000000000000" pitchFamily="2" charset="2"/>
              </a:rPr>
              <a:t>um 16 Uhr befördert</a:t>
            </a:r>
            <a:endParaRPr lang="de-DE" sz="20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17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Fiktiver Stundenplan im Ganztag 1/2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6652"/>
              </p:ext>
            </p:extLst>
          </p:nvPr>
        </p:nvGraphicFramePr>
        <p:xfrm>
          <a:off x="1411705" y="2528954"/>
          <a:ext cx="9392654" cy="34563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53843">
                  <a:extLst>
                    <a:ext uri="{9D8B030D-6E8A-4147-A177-3AD203B41FA5}">
                      <a16:colId xmlns:a16="http://schemas.microsoft.com/office/drawing/2014/main" val="427486920"/>
                    </a:ext>
                  </a:extLst>
                </a:gridCol>
                <a:gridCol w="1668483">
                  <a:extLst>
                    <a:ext uri="{9D8B030D-6E8A-4147-A177-3AD203B41FA5}">
                      <a16:colId xmlns:a16="http://schemas.microsoft.com/office/drawing/2014/main" val="1717044284"/>
                    </a:ext>
                  </a:extLst>
                </a:gridCol>
                <a:gridCol w="1667282">
                  <a:extLst>
                    <a:ext uri="{9D8B030D-6E8A-4147-A177-3AD203B41FA5}">
                      <a16:colId xmlns:a16="http://schemas.microsoft.com/office/drawing/2014/main" val="4271195802"/>
                    </a:ext>
                  </a:extLst>
                </a:gridCol>
                <a:gridCol w="1667882">
                  <a:extLst>
                    <a:ext uri="{9D8B030D-6E8A-4147-A177-3AD203B41FA5}">
                      <a16:colId xmlns:a16="http://schemas.microsoft.com/office/drawing/2014/main" val="769668712"/>
                    </a:ext>
                  </a:extLst>
                </a:gridCol>
                <a:gridCol w="1667282">
                  <a:extLst>
                    <a:ext uri="{9D8B030D-6E8A-4147-A177-3AD203B41FA5}">
                      <a16:colId xmlns:a16="http://schemas.microsoft.com/office/drawing/2014/main" val="2691453253"/>
                    </a:ext>
                  </a:extLst>
                </a:gridCol>
                <a:gridCol w="1667882">
                  <a:extLst>
                    <a:ext uri="{9D8B030D-6E8A-4147-A177-3AD203B41FA5}">
                      <a16:colId xmlns:a16="http://schemas.microsoft.com/office/drawing/2014/main" val="1739428965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Zeit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Montag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Dienstag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Mittwoch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Donnerstag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Freitag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7203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08.00 – 08.45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FF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323249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08.45 – 09.30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25227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09.50 – 10.35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 + </a:t>
                      </a:r>
                      <a:endParaRPr lang="de-DE" sz="10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</a:rPr>
                        <a:t>GU</a:t>
                      </a:r>
                      <a:endParaRPr lang="de-DE" sz="8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 +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41805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10.35 – 11.20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WG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RK/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EvR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Eth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838600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11.30 – 12.15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RK/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EvR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Eth</a:t>
                      </a:r>
                      <a:r>
                        <a:rPr lang="de-DE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GU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Bewegungspause 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6128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12.15 – 13.00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Mittagessen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Mittagessen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Mittagessen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Mittagessen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Mittagessen</a:t>
                      </a:r>
                      <a:r>
                        <a:rPr lang="de-DE" sz="1200" b="1" u="none" strike="noStrike" dirty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6462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13.00 – 14.30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Draußenpause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Draußenpause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Draußenpause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Draußenpause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de-DE" sz="12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Draußenpause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4056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14.30 – 15.15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LZ/Diff./</a:t>
                      </a:r>
                      <a:r>
                        <a:rPr lang="de-DE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Fö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LZ/Diff./</a:t>
                      </a:r>
                      <a:r>
                        <a:rPr lang="de-DE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Fö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LZ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LZ/Diff./</a:t>
                      </a:r>
                      <a:r>
                        <a:rPr lang="de-DE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Fö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Kunst +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31217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15.15 – 16.00</a:t>
                      </a:r>
                    </a:p>
                  </a:txBody>
                  <a:tcPr marL="56854" marR="5685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LZ/Diff./</a:t>
                      </a:r>
                      <a:r>
                        <a:rPr lang="de-DE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Fö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Projekt / Singklasse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LZ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Projekt / Singklasse 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Kunst +</a:t>
                      </a:r>
                    </a:p>
                  </a:txBody>
                  <a:tcPr marL="56854" marR="56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50691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83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9595-C33C-AE2D-BDEE-8592093C2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D1380-CCC0-5433-B604-E5358926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10" y="982132"/>
            <a:ext cx="9400374" cy="1333778"/>
          </a:xfrm>
        </p:spPr>
        <p:txBody>
          <a:bodyPr/>
          <a:lstStyle/>
          <a:p>
            <a:r>
              <a:rPr lang="de-DE" dirty="0" err="1"/>
              <a:t>Pädagog</a:t>
            </a:r>
            <a:r>
              <a:rPr lang="de-DE" dirty="0"/>
              <a:t>. Stundenplan im GGT </a:t>
            </a:r>
            <a:r>
              <a:rPr lang="de-DE" dirty="0" err="1"/>
              <a:t>Jgst</a:t>
            </a:r>
            <a:r>
              <a:rPr lang="de-DE" dirty="0"/>
              <a:t>. 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07F8C5-24AD-9709-22E2-EBEE1320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328591E-094A-81EA-1F38-2354F9CEE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70984"/>
              </p:ext>
            </p:extLst>
          </p:nvPr>
        </p:nvGraphicFramePr>
        <p:xfrm>
          <a:off x="1401510" y="2478505"/>
          <a:ext cx="9400374" cy="3490500"/>
        </p:xfrm>
        <a:graphic>
          <a:graphicData uri="http://schemas.openxmlformats.org/drawingml/2006/table">
            <a:tbl>
              <a:tblPr firstRow="1" firstCol="1" bandRow="1"/>
              <a:tblGrid>
                <a:gridCol w="9400374">
                  <a:extLst>
                    <a:ext uri="{9D8B030D-6E8A-4147-A177-3AD203B41FA5}">
                      <a16:colId xmlns:a16="http://schemas.microsoft.com/office/drawing/2014/main" val="726624807"/>
                    </a:ext>
                  </a:extLst>
                </a:gridCol>
              </a:tblGrid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Ankommen in der Schule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99118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Klassendienste erledigen, Arbeitsplatz vorbereiten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994857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Offener Unterrichtsbeginn mit Freiarbeit (v.a. Lesen)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84162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Unterrichtszeit 1 (z.B. 1x 30 Min. – Bewegung – 1x 20 Min. GU oder </a:t>
                      </a:r>
                      <a:r>
                        <a:rPr lang="de-DE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FachU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83559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Frühstückspause im Klassenzimmer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217408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 1 (20 Min)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09678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Unterrichtszeit 2 (z.B. 3 x 20 Minuten-Einheiten mit Bewegungspausen) 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14293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ggf. Mini Frühstückspause II im Klassenzimmer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1672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 2 (10 Min.)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14844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Unterrichtszeit 3 (z.B. 30-Min.-Einheit GU oder </a:t>
                      </a:r>
                      <a:r>
                        <a:rPr lang="de-DE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FachU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593676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Bewegungspause + Hände waschen für das Mittagessen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227368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Mittagessen + Draußenpause</a:t>
                      </a:r>
                      <a:endParaRPr lang="de-DE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07924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Unterrichtszeit 4 (Lern- und Übungszeit, Sport, Projekt, Werken/Kunst, Musik)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737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49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 im Ganztag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696338"/>
            <a:ext cx="94312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de-DE" altLang="de-DE" sz="2000" b="1" dirty="0"/>
              <a:t>Rhythmisierung des gesamten Schultags (Arbeit und Pausen im Wechsel)</a:t>
            </a:r>
          </a:p>
          <a:p>
            <a:pPr marL="285750" indent="-285750" algn="just">
              <a:buFont typeface="Symbol" panose="05050102010706020507" pitchFamily="18" charset="2"/>
              <a:buChar char="-"/>
            </a:pPr>
            <a:endParaRPr lang="de-DE" altLang="de-DE" sz="2000" b="1" dirty="0"/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de-DE" altLang="de-DE" sz="2000" b="1" dirty="0"/>
              <a:t>keine schriftl. Hausaufgaben von Mo – Do, begleitete Lernzeit am Nachmittag</a:t>
            </a:r>
          </a:p>
          <a:p>
            <a:pPr marL="285750" indent="-285750" algn="just">
              <a:buFont typeface="Symbol" panose="05050102010706020507" pitchFamily="18" charset="2"/>
              <a:buChar char="-"/>
            </a:pPr>
            <a:endParaRPr lang="de-DE" altLang="de-DE" sz="2000" b="1" dirty="0"/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de-DE" altLang="de-DE" sz="2000" b="1" dirty="0"/>
              <a:t>Freitagnachmittag: freizeitpädagogische Ausrichtung (nicht verpflichtend)</a:t>
            </a:r>
          </a:p>
          <a:p>
            <a:pPr marL="285750" indent="-285750" algn="just">
              <a:buFont typeface="Symbol" panose="05050102010706020507" pitchFamily="18" charset="2"/>
              <a:buChar char="-"/>
            </a:pPr>
            <a:endParaRPr lang="de-DE" altLang="de-DE" sz="2000" b="1" dirty="0"/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de-DE" altLang="de-DE" sz="2000" b="1" dirty="0"/>
              <a:t>unterschiedliches Arbeitstempo: Differenzierungsmaßnahmen </a:t>
            </a:r>
            <a:r>
              <a:rPr lang="de-DE" altLang="de-DE" sz="2000" b="1" dirty="0">
                <a:sym typeface="Wingdings" panose="05000000000000000000" pitchFamily="2" charset="2"/>
              </a:rPr>
              <a:t> </a:t>
            </a:r>
            <a:r>
              <a:rPr lang="de-DE" altLang="de-DE" sz="2000" b="1" dirty="0"/>
              <a:t>Wochen - oder Tagesplanarbeit in allen </a:t>
            </a:r>
            <a:r>
              <a:rPr lang="de-DE" altLang="de-DE" sz="2000" b="1" dirty="0" err="1"/>
              <a:t>Jgst</a:t>
            </a:r>
            <a:r>
              <a:rPr lang="de-DE" altLang="de-DE" sz="2000" b="1" dirty="0"/>
              <a:t>. angestrebt</a:t>
            </a:r>
          </a:p>
          <a:p>
            <a:pPr marL="285750" indent="-285750" algn="just">
              <a:buFont typeface="Symbol" panose="05050102010706020507" pitchFamily="18" charset="2"/>
              <a:buChar char="-"/>
            </a:pPr>
            <a:endParaRPr lang="de-DE" altLang="de-DE" sz="2000" b="1" dirty="0"/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de-DE" altLang="de-DE" sz="2000" b="1" dirty="0"/>
              <a:t>stundenweise Teamteaching: individuelle Förderung, Differenzierung</a:t>
            </a:r>
          </a:p>
          <a:p>
            <a:r>
              <a:rPr lang="de-DE" altLang="de-DE" sz="2000" b="1" dirty="0"/>
              <a:t>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75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 im Ganztag</a:t>
            </a:r>
          </a:p>
        </p:txBody>
      </p:sp>
      <p:sp>
        <p:nvSpPr>
          <p:cNvPr id="3" name="Rechteck 2"/>
          <p:cNvSpPr/>
          <p:nvPr/>
        </p:nvSpPr>
        <p:spPr>
          <a:xfrm>
            <a:off x="1295402" y="2696338"/>
            <a:ext cx="9601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Symbol" panose="05050102010706020507" pitchFamily="18" charset="2"/>
              <a:buChar char="-"/>
            </a:pPr>
            <a:r>
              <a:rPr lang="de-DE" altLang="de-DE" sz="2000" b="1" dirty="0"/>
              <a:t> geteilte Klassen am Nachmittag fördern Lernklima und reduzieren Unruhe </a:t>
            </a:r>
          </a:p>
          <a:p>
            <a:pPr algn="just"/>
            <a:endParaRPr lang="de-DE" altLang="de-DE" sz="2000" b="1" dirty="0"/>
          </a:p>
          <a:p>
            <a:pPr algn="just">
              <a:buFont typeface="Symbol" panose="05050102010706020507" pitchFamily="18" charset="2"/>
              <a:buChar char="-"/>
            </a:pPr>
            <a:r>
              <a:rPr lang="de-DE" altLang="de-DE" sz="2000" b="1" dirty="0"/>
              <a:t> mehr Zeit für Projekte, Partnerschaften, soziales Lernen</a:t>
            </a:r>
          </a:p>
          <a:p>
            <a:pPr algn="just"/>
            <a:endParaRPr lang="de-DE" altLang="de-DE" sz="2000" b="1" dirty="0"/>
          </a:p>
          <a:p>
            <a:pPr algn="just">
              <a:buFont typeface="Symbol" panose="05050102010706020507" pitchFamily="18" charset="2"/>
              <a:buChar char="-"/>
            </a:pPr>
            <a:r>
              <a:rPr lang="de-DE" altLang="de-DE" sz="2000" b="1" dirty="0"/>
              <a:t> Gewinnung Ehrenamtlicher zur Leseförderung</a:t>
            </a:r>
          </a:p>
          <a:p>
            <a:pPr algn="just"/>
            <a:endParaRPr lang="de-DE" altLang="de-DE" sz="2000" b="1" dirty="0"/>
          </a:p>
          <a:p>
            <a:pPr algn="just">
              <a:buFont typeface="Symbol" panose="05050102010706020507" pitchFamily="18" charset="2"/>
              <a:buChar char="-"/>
            </a:pPr>
            <a:r>
              <a:rPr lang="de-DE" altLang="de-DE" sz="2000" b="1" dirty="0"/>
              <a:t> Ergänzung im sportlichen und kreativ-künstlerischen Bereich durch externe Anbieter</a:t>
            </a:r>
          </a:p>
          <a:p>
            <a:pPr algn="just"/>
            <a:r>
              <a:rPr lang="de-DE" altLang="de-DE" sz="2000" b="1" dirty="0"/>
              <a:t>   z.B. Musikschule, Schule der Phantasie, Sportverein Gauting</a:t>
            </a:r>
          </a:p>
          <a:p>
            <a:endParaRPr lang="de-DE" altLang="de-DE" sz="20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584E-816C-4B8B-8FFD-9712DBC8220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940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sch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2.xml><?xml version="1.0" encoding="utf-8"?>
<a:themeOverride xmlns:a="http://schemas.openxmlformats.org/drawingml/2006/main">
  <a:clrScheme name="Organisch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1181</Words>
  <Application>Microsoft Office PowerPoint</Application>
  <PresentationFormat>Breitbild</PresentationFormat>
  <Paragraphs>205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Garamond</vt:lpstr>
      <vt:lpstr>Symbol</vt:lpstr>
      <vt:lpstr>Times New Roman</vt:lpstr>
      <vt:lpstr>Wingdings</vt:lpstr>
      <vt:lpstr>Organisch</vt:lpstr>
      <vt:lpstr>Gebundener Ganztag an der Josef-Dosch-Grundschule</vt:lpstr>
      <vt:lpstr>Überblick</vt:lpstr>
      <vt:lpstr>Eckdaten - Schulzeit</vt:lpstr>
      <vt:lpstr>Eckdaten - Ferienzeiten</vt:lpstr>
      <vt:lpstr>Die Woche im Ganztag</vt:lpstr>
      <vt:lpstr> Fiktiver Stundenplan im Ganztag 1/2</vt:lpstr>
      <vt:lpstr>Pädagog. Stundenplan im GGT Jgst. 1</vt:lpstr>
      <vt:lpstr>Unterricht im Ganztag</vt:lpstr>
      <vt:lpstr>Unterricht im Ganztag</vt:lpstr>
      <vt:lpstr>Unser Personal im Ganztag</vt:lpstr>
      <vt:lpstr>Finanzierung des Ganztags</vt:lpstr>
      <vt:lpstr>Ganztag für mein Kind?</vt:lpstr>
      <vt:lpstr>Ganztag für mein Kind?</vt:lpstr>
      <vt:lpstr>Passt GGT zu unserer Familie?</vt:lpstr>
      <vt:lpstr>Wie melde ich mein Kind an?</vt:lpstr>
      <vt:lpstr>Wie melde ich mein Kind an?</vt:lpstr>
      <vt:lpstr>Fragen? </vt:lpstr>
      <vt:lpstr>PowerPoint-Präsentation</vt:lpstr>
    </vt:vector>
  </TitlesOfParts>
  <Company>LHM-RBS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Gebundene Ganztagsklassen an der Turnerschule</dc:title>
  <dc:creator>Ulrike Seuß</dc:creator>
  <cp:lastModifiedBy>Ulrike Seuß</cp:lastModifiedBy>
  <cp:revision>63</cp:revision>
  <cp:lastPrinted>2025-02-17T14:37:12Z</cp:lastPrinted>
  <dcterms:created xsi:type="dcterms:W3CDTF">2022-02-09T14:03:07Z</dcterms:created>
  <dcterms:modified xsi:type="dcterms:W3CDTF">2026-02-25T14:13:47Z</dcterms:modified>
</cp:coreProperties>
</file>